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p:bg>
      <p:bgPr>
        <a:solidFill>
          <a:srgbClr val="003462"/>
        </a:solidFill>
      </p:bgPr>
    </p:bg>
    <p:spTree>
      <p:nvGrpSpPr>
        <p:cNvPr id="1" name=""/>
        <p:cNvGrpSpPr/>
        <p:nvPr/>
      </p:nvGrpSpPr>
      <p:grpSpPr>
        <a:xfrm>
          <a:off x="0" y="0"/>
          <a:ext cx="0" cy="0"/>
          <a:chOff x="0" y="0"/>
          <a:chExt cx="0" cy="0"/>
        </a:xfrm>
      </p:grpSpPr>
      <p:sp>
        <p:nvSpPr>
          <p:cNvPr id="11" name="Auteur et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Auteur et date</a:t>
            </a:r>
          </a:p>
        </p:txBody>
      </p:sp>
      <p:sp>
        <p:nvSpPr>
          <p:cNvPr id="12" name="Titre de présentation"/>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Titre de présentation</a:t>
            </a:r>
          </a:p>
        </p:txBody>
      </p:sp>
      <p:sp>
        <p:nvSpPr>
          <p:cNvPr id="13" name="Texte niveau 1…"/>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Sous-titre de présentation</a:t>
            </a:r>
          </a:p>
          <a:p>
            <a:pPr lvl="1"/>
            <a:r>
              <a:t/>
            </a:r>
          </a:p>
          <a:p>
            <a:pPr lvl="2"/>
            <a:r>
              <a:t/>
            </a:r>
          </a:p>
          <a:p>
            <a:pPr lvl="3"/>
            <a:r>
              <a:t/>
            </a:r>
          </a:p>
          <a:p>
            <a:pPr lvl="4"/>
            <a:r>
              <a:t/>
            </a:r>
          </a:p>
        </p:txBody>
      </p:sp>
      <p:sp>
        <p:nvSpPr>
          <p:cNvPr id="14" name="Numéro de diapositive"/>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spTree>
      <p:nvGrpSpPr>
        <p:cNvPr id="1" name=""/>
        <p:cNvGrpSpPr/>
        <p:nvPr/>
      </p:nvGrpSpPr>
      <p:grpSpPr>
        <a:xfrm>
          <a:off x="0" y="0"/>
          <a:ext cx="0" cy="0"/>
          <a:chOff x="0" y="0"/>
          <a:chExt cx="0" cy="0"/>
        </a:xfrm>
      </p:grpSpPr>
      <p:sp>
        <p:nvSpPr>
          <p:cNvPr id="98" name="Texte niveau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Déclaration</a:t>
            </a:r>
          </a:p>
          <a:p>
            <a:pPr lvl="1"/>
            <a:r>
              <a:t/>
            </a:r>
          </a:p>
          <a:p>
            <a:pPr lvl="2"/>
            <a:r>
              <a:t/>
            </a:r>
          </a:p>
          <a:p>
            <a:pPr lvl="3"/>
            <a:r>
              <a:t/>
            </a:r>
          </a:p>
          <a:p>
            <a:pPr lvl="4"/>
            <a:r>
              <a:t/>
            </a:r>
          </a:p>
        </p:txBody>
      </p:sp>
      <p:sp>
        <p:nvSpPr>
          <p:cNvPr id="9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spTree>
      <p:nvGrpSpPr>
        <p:cNvPr id="1" name=""/>
        <p:cNvGrpSpPr/>
        <p:nvPr/>
      </p:nvGrpSpPr>
      <p:grpSpPr>
        <a:xfrm>
          <a:off x="0" y="0"/>
          <a:ext cx="0" cy="0"/>
          <a:chOff x="0" y="0"/>
          <a:chExt cx="0" cy="0"/>
        </a:xfrm>
      </p:grpSpPr>
      <p:sp>
        <p:nvSpPr>
          <p:cNvPr id="106" name="Texte niveau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100 %</a:t>
            </a:r>
          </a:p>
          <a:p>
            <a:pPr lvl="1"/>
            <a:r>
              <a:t/>
            </a:r>
          </a:p>
          <a:p>
            <a:pPr lvl="2"/>
            <a:r>
              <a:t/>
            </a:r>
          </a:p>
          <a:p>
            <a:pPr lvl="3"/>
            <a:r>
              <a:t/>
            </a:r>
          </a:p>
          <a:p>
            <a:pPr lvl="4"/>
            <a:r>
              <a:t/>
            </a:r>
          </a:p>
        </p:txBody>
      </p:sp>
      <p:sp>
        <p:nvSpPr>
          <p:cNvPr id="107" name="Détails des faits"/>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Détails des faits</a:t>
            </a:r>
          </a:p>
        </p:txBody>
      </p:sp>
      <p:sp>
        <p:nvSpPr>
          <p:cNvPr id="10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Texte niveau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 Citation intéressante »</a:t>
            </a:r>
          </a:p>
          <a:p>
            <a:pPr lvl="1"/>
            <a:r>
              <a:t/>
            </a:r>
          </a:p>
          <a:p>
            <a:pPr lvl="2"/>
            <a:r>
              <a:t/>
            </a:r>
          </a:p>
          <a:p>
            <a:pPr lvl="3"/>
            <a:r>
              <a:t/>
            </a:r>
          </a:p>
          <a:p>
            <a:pPr lvl="4"/>
            <a:r>
              <a:t/>
            </a:r>
          </a:p>
        </p:txBody>
      </p:sp>
      <p:sp>
        <p:nvSpPr>
          <p:cNvPr id="11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24" name="617931575_1991x1322.jpg"/>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740627569_2880x1920.jpg"/>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996267730_2880x1920.jpg"/>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996267730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Numéro de diapositive"/>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spTree>
      <p:nvGrpSpPr>
        <p:cNvPr id="1" name=""/>
        <p:cNvGrpSpPr/>
        <p:nvPr/>
      </p:nvGrpSpPr>
      <p:grpSpPr>
        <a:xfrm>
          <a:off x="0" y="0"/>
          <a:ext cx="0" cy="0"/>
          <a:chOff x="0" y="0"/>
          <a:chExt cx="0" cy="0"/>
        </a:xfrm>
      </p:grpSpPr>
      <p:sp>
        <p:nvSpPr>
          <p:cNvPr id="14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spTree>
      <p:nvGrpSpPr>
        <p:cNvPr id="1" name=""/>
        <p:cNvGrpSpPr/>
        <p:nvPr/>
      </p:nvGrpSpPr>
      <p:grpSpPr>
        <a:xfrm>
          <a:off x="0" y="0"/>
          <a:ext cx="0" cy="0"/>
          <a:chOff x="0" y="0"/>
          <a:chExt cx="0" cy="0"/>
        </a:xfrm>
      </p:grpSpPr>
      <p:sp>
        <p:nvSpPr>
          <p:cNvPr id="21" name="740627569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Titre de présentation"/>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Titre de présentation</a:t>
            </a:r>
          </a:p>
        </p:txBody>
      </p:sp>
      <p:sp>
        <p:nvSpPr>
          <p:cNvPr id="23" name="Auteur et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Auteur et date</a:t>
            </a:r>
          </a:p>
        </p:txBody>
      </p:sp>
      <p:sp>
        <p:nvSpPr>
          <p:cNvPr id="24" name="Texte niveau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Sous-titre de présentation</a:t>
            </a:r>
          </a:p>
          <a:p>
            <a:pPr lvl="1"/>
            <a:r>
              <a:t/>
            </a:r>
          </a:p>
          <a:p>
            <a:pPr lvl="2"/>
            <a:r>
              <a:t/>
            </a:r>
          </a:p>
          <a:p>
            <a:pPr lvl="3"/>
            <a:r>
              <a:t/>
            </a:r>
          </a:p>
          <a:p>
            <a:pPr lvl="4"/>
            <a:r>
              <a:t/>
            </a:r>
          </a:p>
        </p:txBody>
      </p:sp>
      <p:sp>
        <p:nvSpPr>
          <p:cNvPr id="25" name="Numéro de diapositive"/>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 autre">
    <p:spTree>
      <p:nvGrpSpPr>
        <p:cNvPr id="1" name=""/>
        <p:cNvGrpSpPr/>
        <p:nvPr/>
      </p:nvGrpSpPr>
      <p:grpSpPr>
        <a:xfrm>
          <a:off x="0" y="0"/>
          <a:ext cx="0" cy="0"/>
          <a:chOff x="0" y="0"/>
          <a:chExt cx="0" cy="0"/>
        </a:xfrm>
      </p:grpSpPr>
      <p:sp>
        <p:nvSpPr>
          <p:cNvPr id="32" name="136959463_1989x1321.jpg"/>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Titre de diapositive"/>
          <p:cNvSpPr txBox="1"/>
          <p:nvPr>
            <p:ph type="title" hasCustomPrompt="1"/>
          </p:nvPr>
        </p:nvSpPr>
        <p:spPr>
          <a:xfrm>
            <a:off x="1206500" y="1270000"/>
            <a:ext cx="9779000" cy="5882273"/>
          </a:xfrm>
          <a:prstGeom prst="rect">
            <a:avLst/>
          </a:prstGeom>
        </p:spPr>
        <p:txBody>
          <a:bodyPr anchor="b"/>
          <a:lstStyle/>
          <a:p>
            <a:pPr/>
            <a:r>
              <a:t>Titre de diapositive</a:t>
            </a:r>
          </a:p>
        </p:txBody>
      </p:sp>
      <p:sp>
        <p:nvSpPr>
          <p:cNvPr id="34" name="Texte niveau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Sous-titre de la diapositive</a:t>
            </a:r>
          </a:p>
          <a:p>
            <a:pPr lvl="1"/>
            <a:r>
              <a:t/>
            </a:r>
          </a:p>
          <a:p>
            <a:pPr lvl="2"/>
            <a:r>
              <a:t/>
            </a:r>
          </a:p>
          <a:p>
            <a:pPr lvl="3"/>
            <a:r>
              <a:t/>
            </a:r>
          </a:p>
          <a:p>
            <a:pPr lvl="4"/>
            <a:r>
              <a:t/>
            </a:r>
          </a:p>
        </p:txBody>
      </p:sp>
      <p:sp>
        <p:nvSpPr>
          <p:cNvPr id="35" name="Numéro de diapositive"/>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Titre de diapositive"/>
          <p:cNvSpPr txBox="1"/>
          <p:nvPr>
            <p:ph type="title" hasCustomPrompt="1"/>
          </p:nvPr>
        </p:nvSpPr>
        <p:spPr>
          <a:prstGeom prst="rect">
            <a:avLst/>
          </a:prstGeom>
        </p:spPr>
        <p:txBody>
          <a:bodyPr/>
          <a:lstStyle/>
          <a:p>
            <a:pPr/>
            <a:r>
              <a:t>Titre de diapositive</a:t>
            </a:r>
          </a:p>
        </p:txBody>
      </p:sp>
      <p:sp>
        <p:nvSpPr>
          <p:cNvPr id="43" name="Sous-titre de la diapositiv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la diapositive</a:t>
            </a:r>
          </a:p>
        </p:txBody>
      </p:sp>
      <p:sp>
        <p:nvSpPr>
          <p:cNvPr id="44"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prstGeom prst="rect">
            <a:avLst/>
          </a:prstGeom>
        </p:spPr>
        <p:txBody>
          <a:bodyPr numCol="2" spcCol="1098550"/>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Sous-titre de la diapositiv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la diapositive</a:t>
            </a:r>
          </a:p>
        </p:txBody>
      </p:sp>
      <p:sp>
        <p:nvSpPr>
          <p:cNvPr id="61" name="Texte niveau 1…"/>
          <p:cNvSpPr txBox="1"/>
          <p:nvPr>
            <p:ph type="body" sz="half" idx="1" hasCustomPrompt="1"/>
          </p:nvPr>
        </p:nvSpPr>
        <p:spPr>
          <a:xfrm>
            <a:off x="1206500" y="4248504"/>
            <a:ext cx="9779000" cy="8256630"/>
          </a:xfrm>
          <a:prstGeom prst="rect">
            <a:avLst/>
          </a:prstGeom>
        </p:spPr>
        <p:txBody>
          <a:bodyPr/>
          <a:lstStyle/>
          <a:p>
            <a:pPr/>
            <a:r>
              <a:t>Texte de puce de diapositive</a:t>
            </a:r>
          </a:p>
          <a:p>
            <a:pPr lvl="1"/>
            <a:r>
              <a:t/>
            </a:r>
          </a:p>
          <a:p>
            <a:pPr lvl="2"/>
            <a:r>
              <a:t/>
            </a:r>
          </a:p>
          <a:p>
            <a:pPr lvl="3"/>
            <a:r>
              <a:t/>
            </a:r>
          </a:p>
          <a:p>
            <a:pPr lvl="4"/>
            <a:r>
              <a:t/>
            </a:r>
          </a:p>
        </p:txBody>
      </p:sp>
      <p:sp>
        <p:nvSpPr>
          <p:cNvPr id="62" name="617931575_1991x1322.jpg"/>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Titre de diapositive"/>
          <p:cNvSpPr txBox="1"/>
          <p:nvPr>
            <p:ph type="title" hasCustomPrompt="1"/>
          </p:nvPr>
        </p:nvSpPr>
        <p:spPr>
          <a:xfrm>
            <a:off x="1206500" y="952500"/>
            <a:ext cx="9779000" cy="1435100"/>
          </a:xfrm>
          <a:prstGeom prst="rect">
            <a:avLst/>
          </a:prstGeom>
        </p:spPr>
        <p:txBody>
          <a:bodyPr/>
          <a:lstStyle/>
          <a:p>
            <a:pPr/>
            <a:r>
              <a:t>Titre de diapositive</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71" name="Titre de section"/>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Titre de section</a:t>
            </a:r>
          </a:p>
        </p:txBody>
      </p:sp>
      <p:sp>
        <p:nvSpPr>
          <p:cNvPr id="72" name="Numéro de diapositive"/>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uniquement">
    <p:spTree>
      <p:nvGrpSpPr>
        <p:cNvPr id="1" name=""/>
        <p:cNvGrpSpPr/>
        <p:nvPr/>
      </p:nvGrpSpPr>
      <p:grpSpPr>
        <a:xfrm>
          <a:off x="0" y="0"/>
          <a:ext cx="0" cy="0"/>
          <a:chOff x="0" y="0"/>
          <a:chExt cx="0" cy="0"/>
        </a:xfrm>
      </p:grpSpPr>
      <p:sp>
        <p:nvSpPr>
          <p:cNvPr id="79" name="Titre de diapositive"/>
          <p:cNvSpPr txBox="1"/>
          <p:nvPr>
            <p:ph type="title" hasCustomPrompt="1"/>
          </p:nvPr>
        </p:nvSpPr>
        <p:spPr>
          <a:xfrm>
            <a:off x="1206500" y="952500"/>
            <a:ext cx="21971000" cy="1434949"/>
          </a:xfrm>
          <a:prstGeom prst="rect">
            <a:avLst/>
          </a:prstGeom>
        </p:spPr>
        <p:txBody>
          <a:bodyPr/>
          <a:lstStyle/>
          <a:p>
            <a:pPr/>
            <a:r>
              <a:t>Titre de diapositive</a:t>
            </a:r>
          </a:p>
        </p:txBody>
      </p:sp>
      <p:sp>
        <p:nvSpPr>
          <p:cNvPr id="80" name="Sous-titre de la diapositiv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Sous-titre de la diapositive</a:t>
            </a:r>
          </a:p>
        </p:txBody>
      </p:sp>
      <p:sp>
        <p:nvSpPr>
          <p:cNvPr id="8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 titre"/>
          <p:cNvSpPr txBox="1"/>
          <p:nvPr>
            <p:ph type="title" hasCustomPrompt="1"/>
          </p:nvPr>
        </p:nvSpPr>
        <p:spPr>
          <a:xfrm>
            <a:off x="1206500" y="952500"/>
            <a:ext cx="21971000" cy="1435100"/>
          </a:xfrm>
          <a:prstGeom prst="rect">
            <a:avLst/>
          </a:prstGeom>
        </p:spPr>
        <p:txBody>
          <a:bodyPr/>
          <a:lstStyle/>
          <a:p>
            <a:pPr/>
            <a:r>
              <a:t>Agenda - titre</a:t>
            </a:r>
          </a:p>
        </p:txBody>
      </p:sp>
      <p:sp>
        <p:nvSpPr>
          <p:cNvPr id="89" name="Agenda - sous-titr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 sous-titre</a:t>
            </a:r>
          </a:p>
        </p:txBody>
      </p:sp>
      <p:sp>
        <p:nvSpPr>
          <p:cNvPr id="90" name="Texte niveau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Points à l’ordre du jour</a:t>
            </a:r>
          </a:p>
          <a:p>
            <a:pPr lvl="1"/>
            <a:r>
              <a:t/>
            </a:r>
          </a:p>
          <a:p>
            <a:pPr lvl="2"/>
            <a:r>
              <a:t/>
            </a:r>
          </a:p>
          <a:p>
            <a:pPr lvl="3"/>
            <a:r>
              <a:t/>
            </a:r>
          </a:p>
          <a:p>
            <a:pPr lvl="4"/>
            <a:r>
              <a:t/>
            </a:r>
          </a:p>
        </p:txBody>
      </p:sp>
      <p:sp>
        <p:nvSpPr>
          <p:cNvPr id="9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re de diapositiv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Titre de diapositive</a:t>
            </a:r>
          </a:p>
        </p:txBody>
      </p:sp>
      <p:sp>
        <p:nvSpPr>
          <p:cNvPr id="3" name="Texte niveau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4" name="Numéro de diapositive"/>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edding Light on Oral Cancer"/>
          <p:cNvSpPr txBox="1"/>
          <p:nvPr>
            <p:ph type="ctrTitle"/>
          </p:nvPr>
        </p:nvSpPr>
        <p:spPr>
          <a:xfrm>
            <a:off x="211231" y="-758400"/>
            <a:ext cx="14033827" cy="2219427"/>
          </a:xfrm>
          <a:prstGeom prst="rect">
            <a:avLst/>
          </a:prstGeom>
        </p:spPr>
        <p:txBody>
          <a:bodyPr/>
          <a:lstStyle>
            <a:lvl1pPr>
              <a:defRPr spc="-148" sz="7400"/>
            </a:lvl1pPr>
          </a:lstStyle>
          <a:p>
            <a:pPr/>
            <a:r>
              <a:t>Shedding Light on Oral Cancer</a:t>
            </a:r>
          </a:p>
        </p:txBody>
      </p:sp>
      <p:pic>
        <p:nvPicPr>
          <p:cNvPr id="152" name="Image" descr="Image"/>
          <p:cNvPicPr>
            <a:picLocks noChangeAspect="1"/>
          </p:cNvPicPr>
          <p:nvPr/>
        </p:nvPicPr>
        <p:blipFill>
          <a:blip r:embed="rId2">
            <a:extLst/>
          </a:blip>
          <a:srcRect l="74146" t="15020" r="991" b="15020"/>
          <a:stretch>
            <a:fillRect/>
          </a:stretch>
        </p:blipFill>
        <p:spPr>
          <a:xfrm>
            <a:off x="8265036" y="1717590"/>
            <a:ext cx="5829909" cy="9227963"/>
          </a:xfrm>
          <a:prstGeom prst="rect">
            <a:avLst/>
          </a:prstGeom>
          <a:ln w="12700">
            <a:miter lim="400000"/>
          </a:ln>
        </p:spPr>
      </p:pic>
      <p:sp>
        <p:nvSpPr>
          <p:cNvPr id="153" name="Optical Coherence Tomography (OCT)"/>
          <p:cNvSpPr txBox="1"/>
          <p:nvPr/>
        </p:nvSpPr>
        <p:spPr>
          <a:xfrm>
            <a:off x="10143549" y="11202259"/>
            <a:ext cx="13116511" cy="3200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chemeClr val="accent1"/>
                </a:solidFill>
              </a:defRPr>
            </a:lvl1pPr>
          </a:lstStyle>
          <a:p>
            <a:pPr/>
            <a:r>
              <a:t>Optical Coherence Tomography (OCT)</a:t>
            </a:r>
          </a:p>
        </p:txBody>
      </p:sp>
      <p:grpSp>
        <p:nvGrpSpPr>
          <p:cNvPr id="156" name="Groupe"/>
          <p:cNvGrpSpPr/>
          <p:nvPr/>
        </p:nvGrpSpPr>
        <p:grpSpPr>
          <a:xfrm>
            <a:off x="405020" y="1679488"/>
            <a:ext cx="7353632" cy="11618195"/>
            <a:chOff x="0" y="0"/>
            <a:chExt cx="7353631" cy="11618193"/>
          </a:xfrm>
        </p:grpSpPr>
        <p:pic>
          <p:nvPicPr>
            <p:cNvPr id="154" name="Image" descr="Image"/>
            <p:cNvPicPr>
              <a:picLocks noChangeAspect="1"/>
            </p:cNvPicPr>
            <p:nvPr/>
          </p:nvPicPr>
          <p:blipFill>
            <a:blip r:embed="rId3">
              <a:extLst/>
            </a:blip>
            <a:srcRect l="11845" t="46637" r="50321" b="0"/>
            <a:stretch>
              <a:fillRect/>
            </a:stretch>
          </p:blipFill>
          <p:spPr>
            <a:xfrm>
              <a:off x="0" y="-1"/>
              <a:ext cx="7353632" cy="5834340"/>
            </a:xfrm>
            <a:prstGeom prst="rect">
              <a:avLst/>
            </a:prstGeom>
            <a:ln w="12700" cap="flat">
              <a:noFill/>
              <a:miter lim="400000"/>
            </a:ln>
            <a:effectLst/>
          </p:spPr>
        </p:pic>
        <p:pic>
          <p:nvPicPr>
            <p:cNvPr id="155" name="Image" descr="Image"/>
            <p:cNvPicPr>
              <a:picLocks noChangeAspect="1"/>
            </p:cNvPicPr>
            <p:nvPr/>
          </p:nvPicPr>
          <p:blipFill>
            <a:blip r:embed="rId3">
              <a:extLst/>
            </a:blip>
            <a:srcRect l="49115" t="46637" r="13104" b="0"/>
            <a:stretch>
              <a:fillRect/>
            </a:stretch>
          </p:blipFill>
          <p:spPr>
            <a:xfrm>
              <a:off x="6241" y="5783855"/>
              <a:ext cx="7343391" cy="5834339"/>
            </a:xfrm>
            <a:prstGeom prst="rect">
              <a:avLst/>
            </a:prstGeom>
            <a:ln w="12700" cap="flat">
              <a:noFill/>
              <a:miter lim="400000"/>
            </a:ln>
            <a:effectLst/>
          </p:spPr>
        </p:pic>
      </p:grpSp>
      <p:pic>
        <p:nvPicPr>
          <p:cNvPr id="157" name="First Presentation MiBAR (glissé(e)s).pdf" descr="First Presentation MiBAR (glissé(e)s).pdf"/>
          <p:cNvPicPr>
            <a:picLocks noChangeAspect="1"/>
          </p:cNvPicPr>
          <p:nvPr/>
        </p:nvPicPr>
        <p:blipFill>
          <a:blip r:embed="rId4">
            <a:extLst/>
          </a:blip>
          <a:srcRect l="26696" t="9786" r="26696" b="9786"/>
          <a:stretch>
            <a:fillRect/>
          </a:stretch>
        </p:blipFill>
        <p:spPr>
          <a:xfrm>
            <a:off x="14601514" y="1728504"/>
            <a:ext cx="9484369" cy="920631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Cancer is terrifying. But not just because it can kill you. Cancer is terrifying because sometimes, it can progress for years before symptoms develop and the cancer is detected. This is exactly the problem with oral cancer. Right now, our screening metho"/>
          <p:cNvSpPr txBox="1"/>
          <p:nvPr>
            <p:ph type="title"/>
          </p:nvPr>
        </p:nvSpPr>
        <p:spPr>
          <a:xfrm>
            <a:off x="424502" y="789806"/>
            <a:ext cx="23534996" cy="12136388"/>
          </a:xfrm>
          <a:prstGeom prst="rect">
            <a:avLst/>
          </a:prstGeom>
        </p:spPr>
        <p:txBody>
          <a:bodyPr anchor="t"/>
          <a:lstStyle/>
          <a:p>
            <a:pPr>
              <a:lnSpc>
                <a:spcPct val="100000"/>
              </a:lnSpc>
              <a:defRPr spc="-64" sz="3200"/>
            </a:pPr>
            <a:r>
              <a:t>Cancer is terrifying. But not just because it can kill you. Cancer is terrifying because sometimes, it can progress for years before symptoms develop and the cancer is detected. This is exactly the problem with oral cancer. Right now, our screening methods for catching it are simply inadequate. (20s)</a:t>
            </a:r>
          </a:p>
          <a:p>
            <a:pPr>
              <a:lnSpc>
                <a:spcPct val="100000"/>
              </a:lnSpc>
              <a:defRPr spc="-64" sz="3200"/>
            </a:pPr>
          </a:p>
          <a:p>
            <a:pPr>
              <a:lnSpc>
                <a:spcPct val="100000"/>
              </a:lnSpc>
              <a:defRPr spc="-64" sz="3200"/>
            </a:pPr>
            <a:r>
              <a:t>Current screening methods typically involve a visual examination of the mouth, with some poking and prodding. Followed by a biopsy and additional tests. Now, this is a lot of steps, and a lot of visits to the dentist over a long period of time. And the worst part is that the results they provide are ambiguous and not entirely accurate. In fact, they are ineffective at detecting cancer during its earlier stages. Because of these limitations, it has been said that routinely screening for oral cancer just hasn’t been proven to save any lives. (47s)</a:t>
            </a:r>
          </a:p>
          <a:p>
            <a:pPr>
              <a:lnSpc>
                <a:spcPct val="100000"/>
              </a:lnSpc>
              <a:defRPr spc="-64" sz="3200"/>
            </a:pPr>
          </a:p>
          <a:p>
            <a:pPr>
              <a:lnSpc>
                <a:spcPct val="100000"/>
              </a:lnSpc>
              <a:defRPr spc="-64" sz="3200"/>
            </a:pPr>
            <a:r>
              <a:t>My project seeks to use an imaging technology Optical Coherence Tomography, or OCT, for detecting oral cancer. OCT is a medical imaging technology that is already used in the field of ophthalmology for obtaining images of the retina. </a:t>
            </a:r>
          </a:p>
          <a:p>
            <a:pPr>
              <a:lnSpc>
                <a:spcPct val="100000"/>
              </a:lnSpc>
              <a:defRPr spc="-64" sz="3200"/>
            </a:pPr>
          </a:p>
          <a:p>
            <a:pPr>
              <a:lnSpc>
                <a:spcPct val="100000"/>
              </a:lnSpc>
              <a:defRPr spc="-64" sz="3200"/>
            </a:pPr>
            <a:r>
              <a:t>Here is the procedure. A biopsy of the suspicious tissue is collected form a patient’s mouth. Then the tissue is scanned using OCT  by shining a ray of light that penetrates into the tissue and sends back data on its structural properties. Finally we are creating a program that takes the image data and mathematically computes a measurement. And this can be compared to result we would expect from normal tissue and what we might see in cancerous tissue. By getting a quantitative measurement, we can precisely and unambiguously discover cancerous structures in oral tissue even at its earliest stages. (1m 5s)</a:t>
            </a:r>
          </a:p>
          <a:p>
            <a:pPr>
              <a:lnSpc>
                <a:spcPct val="100000"/>
              </a:lnSpc>
              <a:defRPr spc="-64" sz="3200"/>
            </a:pPr>
          </a:p>
          <a:p>
            <a:pPr>
              <a:lnSpc>
                <a:spcPct val="100000"/>
              </a:lnSpc>
              <a:defRPr spc="-64" sz="3200"/>
            </a:pPr>
            <a:r>
              <a:t>All it takes is a simple non-invasive scan. The main goal with this project is to use OCT as a quantitative method for finding cancers. This will make screening for oral cancer more accurate and easier. And because it can catch cancer so early in its development, we have a much greater chance of saving lives. (31s)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